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514" r:id="rId3"/>
    <p:sldId id="588" r:id="rId4"/>
    <p:sldId id="528" r:id="rId5"/>
    <p:sldId id="518" r:id="rId6"/>
    <p:sldId id="585" r:id="rId7"/>
    <p:sldId id="583" r:id="rId8"/>
    <p:sldId id="580" r:id="rId9"/>
    <p:sldId id="623" r:id="rId10"/>
    <p:sldId id="581" r:id="rId11"/>
    <p:sldId id="615" r:id="rId12"/>
    <p:sldId id="616" r:id="rId13"/>
    <p:sldId id="617" r:id="rId14"/>
    <p:sldId id="619" r:id="rId15"/>
    <p:sldId id="620" r:id="rId16"/>
    <p:sldId id="621" r:id="rId17"/>
    <p:sldId id="614" r:id="rId18"/>
    <p:sldId id="594" r:id="rId19"/>
    <p:sldId id="610" r:id="rId20"/>
    <p:sldId id="625" r:id="rId21"/>
    <p:sldId id="624" r:id="rId22"/>
    <p:sldId id="622" r:id="rId23"/>
    <p:sldId id="587" r:id="rId24"/>
    <p:sldId id="589" r:id="rId25"/>
    <p:sldId id="590" r:id="rId26"/>
    <p:sldId id="562" r:id="rId27"/>
    <p:sldId id="377" r:id="rId28"/>
  </p:sldIdLst>
  <p:sldSz cx="9144000" cy="6858000" type="screen4x3"/>
  <p:notesSz cx="7010400" cy="9296400"/>
  <p:embeddedFontLst>
    <p:embeddedFont>
      <p:font typeface="Bradley Hand ITC" panose="03070402050302030203" pitchFamily="66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ndara" panose="020E0502030303020204" pitchFamily="34" charset="0"/>
      <p:regular r:id="rId36"/>
      <p:bold r:id="rId37"/>
      <p:italic r:id="rId38"/>
      <p:boldItalic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Lucida Handwriting" panose="03010101010101010101" pitchFamily="66" charset="0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 Wafaie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979"/>
    <a:srgbClr val="FFD54F"/>
    <a:srgbClr val="FFFF8F"/>
    <a:srgbClr val="FF5050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093" autoAdjust="0"/>
    <p:restoredTop sz="86446" autoAdjust="0"/>
  </p:normalViewPr>
  <p:slideViewPr>
    <p:cSldViewPr>
      <p:cViewPr varScale="1">
        <p:scale>
          <a:sx n="65" d="100"/>
          <a:sy n="65" d="100"/>
        </p:scale>
        <p:origin x="113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8976E-2533-4343-956B-BBF4A079923D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</dgm:pt>
    <dgm:pt modelId="{F492D534-64B1-E64D-AE08-DA66D17773C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1. Describe Hazards</a:t>
          </a:r>
        </a:p>
      </dgm:t>
    </dgm:pt>
    <dgm:pt modelId="{2D6851B2-6F30-F440-866D-7C18B4F94AE6}" type="parTrans" cxnId="{DDB43FC8-8C19-A540-BA1B-881899A4D424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72C347BE-82B1-364E-9684-8FAA75E15FE0}" type="sibTrans" cxnId="{DDB43FC8-8C19-A540-BA1B-881899A4D424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01838A62-CFFD-3041-B844-7CEB82F7AA2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9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2. Identify Community Assets </a:t>
          </a:r>
        </a:p>
      </dgm:t>
    </dgm:pt>
    <dgm:pt modelId="{91F76E2D-30D1-CC42-813D-2692B36E7212}" type="parTrans" cxnId="{FA83799E-1CF8-1543-9920-9DBF1D930984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0D31347D-F160-1644-A063-EA611FDC8363}" type="sibTrans" cxnId="{FA83799E-1CF8-1543-9920-9DBF1D930984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490626F7-CB70-0F4B-A6E8-3F80E6E3F1F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9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3. Evaluate impacts &amp; potential losses</a:t>
          </a:r>
        </a:p>
      </dgm:t>
    </dgm:pt>
    <dgm:pt modelId="{F7E49970-2B30-6E4F-8E64-78028C9040BA}" type="parTrans" cxnId="{88342F9D-B2DD-D540-AA26-1923EA9612E2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8258A26E-FAC3-634F-8E48-6E8C19EAA8D8}" type="sibTrans" cxnId="{88342F9D-B2DD-D540-AA26-1923EA9612E2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B1B089D0-47AB-5642-82AA-E33FE4BABB0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9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4. Summarize key issues &amp; vulnerabilities</a:t>
          </a:r>
        </a:p>
      </dgm:t>
    </dgm:pt>
    <dgm:pt modelId="{14DC859E-BE5E-E84A-95A3-6EA3F4A97B29}" type="parTrans" cxnId="{0674B86B-FDD4-B44E-A8A0-5AC7ADA2B28E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C36F7803-A2CD-A44F-937D-B2290569C6BC}" type="sibTrans" cxnId="{0674B86B-FDD4-B44E-A8A0-5AC7ADA2B28E}">
      <dgm:prSet/>
      <dgm:spPr/>
      <dgm:t>
        <a:bodyPr/>
        <a:lstStyle/>
        <a:p>
          <a:endParaRPr lang="en-US" sz="1900">
            <a:latin typeface="Calibri" panose="020F0502020204030204" pitchFamily="34" charset="0"/>
            <a:ea typeface="Brandon Grotesque Medium" charset="0"/>
            <a:cs typeface="Calibri" panose="020F0502020204030204" pitchFamily="34" charset="0"/>
          </a:endParaRPr>
        </a:p>
      </dgm:t>
    </dgm:pt>
    <dgm:pt modelId="{43FA0215-4138-5F44-BE63-2AE29BA13183}" type="pres">
      <dgm:prSet presAssocID="{FB58976E-2533-4343-956B-BBF4A079923D}" presName="Name0" presStyleCnt="0">
        <dgm:presLayoutVars>
          <dgm:dir/>
          <dgm:resizeHandles val="exact"/>
        </dgm:presLayoutVars>
      </dgm:prSet>
      <dgm:spPr/>
    </dgm:pt>
    <dgm:pt modelId="{29F123B4-62BD-4C4A-9E8C-B8EF220BBA5B}" type="pres">
      <dgm:prSet presAssocID="{F492D534-64B1-E64D-AE08-DA66D17773C6}" presName="parTxOnly" presStyleLbl="node1" presStyleIdx="0" presStyleCnt="4" custScaleY="101538">
        <dgm:presLayoutVars>
          <dgm:bulletEnabled val="1"/>
        </dgm:presLayoutVars>
      </dgm:prSet>
      <dgm:spPr/>
    </dgm:pt>
    <dgm:pt modelId="{F6F9367D-9FCF-B640-B4E5-DB90A698264F}" type="pres">
      <dgm:prSet presAssocID="{72C347BE-82B1-364E-9684-8FAA75E15FE0}" presName="parSpace" presStyleCnt="0"/>
      <dgm:spPr/>
    </dgm:pt>
    <dgm:pt modelId="{A6524011-D6B5-014E-AD0D-F471622D1ECB}" type="pres">
      <dgm:prSet presAssocID="{01838A62-CFFD-3041-B844-7CEB82F7AA2C}" presName="parTxOnly" presStyleLbl="node1" presStyleIdx="1" presStyleCnt="4" custScaleY="101538">
        <dgm:presLayoutVars>
          <dgm:bulletEnabled val="1"/>
        </dgm:presLayoutVars>
      </dgm:prSet>
      <dgm:spPr/>
    </dgm:pt>
    <dgm:pt modelId="{ED10114F-C246-B74A-B18F-DA4804D8841D}" type="pres">
      <dgm:prSet presAssocID="{0D31347D-F160-1644-A063-EA611FDC8363}" presName="parSpace" presStyleCnt="0"/>
      <dgm:spPr/>
    </dgm:pt>
    <dgm:pt modelId="{CF985FD9-97A3-E94B-A073-76FDF2AD966E}" type="pres">
      <dgm:prSet presAssocID="{490626F7-CB70-0F4B-A6E8-3F80E6E3F1F9}" presName="parTxOnly" presStyleLbl="node1" presStyleIdx="2" presStyleCnt="4" custScaleY="101538">
        <dgm:presLayoutVars>
          <dgm:bulletEnabled val="1"/>
        </dgm:presLayoutVars>
      </dgm:prSet>
      <dgm:spPr/>
    </dgm:pt>
    <dgm:pt modelId="{4DB4258C-FD30-8E4E-AA61-525CD9DA342F}" type="pres">
      <dgm:prSet presAssocID="{8258A26E-FAC3-634F-8E48-6E8C19EAA8D8}" presName="parSpace" presStyleCnt="0"/>
      <dgm:spPr/>
    </dgm:pt>
    <dgm:pt modelId="{7AC69509-2E06-C249-AB37-BE9844DB1AFE}" type="pres">
      <dgm:prSet presAssocID="{B1B089D0-47AB-5642-82AA-E33FE4BABB09}" presName="parTxOnly" presStyleLbl="node1" presStyleIdx="3" presStyleCnt="4" custScaleY="101538">
        <dgm:presLayoutVars>
          <dgm:bulletEnabled val="1"/>
        </dgm:presLayoutVars>
      </dgm:prSet>
      <dgm:spPr/>
    </dgm:pt>
  </dgm:ptLst>
  <dgm:cxnLst>
    <dgm:cxn modelId="{0674B86B-FDD4-B44E-A8A0-5AC7ADA2B28E}" srcId="{FB58976E-2533-4343-956B-BBF4A079923D}" destId="{B1B089D0-47AB-5642-82AA-E33FE4BABB09}" srcOrd="3" destOrd="0" parTransId="{14DC859E-BE5E-E84A-95A3-6EA3F4A97B29}" sibTransId="{C36F7803-A2CD-A44F-937D-B2290569C6BC}"/>
    <dgm:cxn modelId="{2CDAC096-9702-4D7A-9C33-3B6680C59245}" type="presOf" srcId="{B1B089D0-47AB-5642-82AA-E33FE4BABB09}" destId="{7AC69509-2E06-C249-AB37-BE9844DB1AFE}" srcOrd="0" destOrd="0" presId="urn:microsoft.com/office/officeart/2005/8/layout/hChevron3"/>
    <dgm:cxn modelId="{88342F9D-B2DD-D540-AA26-1923EA9612E2}" srcId="{FB58976E-2533-4343-956B-BBF4A079923D}" destId="{490626F7-CB70-0F4B-A6E8-3F80E6E3F1F9}" srcOrd="2" destOrd="0" parTransId="{F7E49970-2B30-6E4F-8E64-78028C9040BA}" sibTransId="{8258A26E-FAC3-634F-8E48-6E8C19EAA8D8}"/>
    <dgm:cxn modelId="{FA83799E-1CF8-1543-9920-9DBF1D930984}" srcId="{FB58976E-2533-4343-956B-BBF4A079923D}" destId="{01838A62-CFFD-3041-B844-7CEB82F7AA2C}" srcOrd="1" destOrd="0" parTransId="{91F76E2D-30D1-CC42-813D-2692B36E7212}" sibTransId="{0D31347D-F160-1644-A063-EA611FDC8363}"/>
    <dgm:cxn modelId="{17693CA1-D797-4E2B-975B-C05864C4F604}" type="presOf" srcId="{F492D534-64B1-E64D-AE08-DA66D17773C6}" destId="{29F123B4-62BD-4C4A-9E8C-B8EF220BBA5B}" srcOrd="0" destOrd="0" presId="urn:microsoft.com/office/officeart/2005/8/layout/hChevron3"/>
    <dgm:cxn modelId="{DDB43FC8-8C19-A540-BA1B-881899A4D424}" srcId="{FB58976E-2533-4343-956B-BBF4A079923D}" destId="{F492D534-64B1-E64D-AE08-DA66D17773C6}" srcOrd="0" destOrd="0" parTransId="{2D6851B2-6F30-F440-866D-7C18B4F94AE6}" sibTransId="{72C347BE-82B1-364E-9684-8FAA75E15FE0}"/>
    <dgm:cxn modelId="{93B584E6-F963-4E8C-A016-659360541916}" type="presOf" srcId="{490626F7-CB70-0F4B-A6E8-3F80E6E3F1F9}" destId="{CF985FD9-97A3-E94B-A073-76FDF2AD966E}" srcOrd="0" destOrd="0" presId="urn:microsoft.com/office/officeart/2005/8/layout/hChevron3"/>
    <dgm:cxn modelId="{A8E192EC-5CFC-4D91-A26E-8F846C2FAD4A}" type="presOf" srcId="{01838A62-CFFD-3041-B844-7CEB82F7AA2C}" destId="{A6524011-D6B5-014E-AD0D-F471622D1ECB}" srcOrd="0" destOrd="0" presId="urn:microsoft.com/office/officeart/2005/8/layout/hChevron3"/>
    <dgm:cxn modelId="{912744F1-0CAD-488B-AB8C-A99660D97542}" type="presOf" srcId="{FB58976E-2533-4343-956B-BBF4A079923D}" destId="{43FA0215-4138-5F44-BE63-2AE29BA13183}" srcOrd="0" destOrd="0" presId="urn:microsoft.com/office/officeart/2005/8/layout/hChevron3"/>
    <dgm:cxn modelId="{E1319CB9-3C54-44A6-B48B-9DF674CC34A4}" type="presParOf" srcId="{43FA0215-4138-5F44-BE63-2AE29BA13183}" destId="{29F123B4-62BD-4C4A-9E8C-B8EF220BBA5B}" srcOrd="0" destOrd="0" presId="urn:microsoft.com/office/officeart/2005/8/layout/hChevron3"/>
    <dgm:cxn modelId="{85C0EF50-05D3-4F76-9580-371801E18379}" type="presParOf" srcId="{43FA0215-4138-5F44-BE63-2AE29BA13183}" destId="{F6F9367D-9FCF-B640-B4E5-DB90A698264F}" srcOrd="1" destOrd="0" presId="urn:microsoft.com/office/officeart/2005/8/layout/hChevron3"/>
    <dgm:cxn modelId="{8C9DBE80-56ED-46FD-882C-CE1BECD8F63F}" type="presParOf" srcId="{43FA0215-4138-5F44-BE63-2AE29BA13183}" destId="{A6524011-D6B5-014E-AD0D-F471622D1ECB}" srcOrd="2" destOrd="0" presId="urn:microsoft.com/office/officeart/2005/8/layout/hChevron3"/>
    <dgm:cxn modelId="{0441CA66-4CB3-4578-8F53-FB103E4F3126}" type="presParOf" srcId="{43FA0215-4138-5F44-BE63-2AE29BA13183}" destId="{ED10114F-C246-B74A-B18F-DA4804D8841D}" srcOrd="3" destOrd="0" presId="urn:microsoft.com/office/officeart/2005/8/layout/hChevron3"/>
    <dgm:cxn modelId="{F22DD58F-CC5D-4C30-A1C8-7AF51284C7CD}" type="presParOf" srcId="{43FA0215-4138-5F44-BE63-2AE29BA13183}" destId="{CF985FD9-97A3-E94B-A073-76FDF2AD966E}" srcOrd="4" destOrd="0" presId="urn:microsoft.com/office/officeart/2005/8/layout/hChevron3"/>
    <dgm:cxn modelId="{73B6005F-6EF8-4721-A6ED-3441E7542787}" type="presParOf" srcId="{43FA0215-4138-5F44-BE63-2AE29BA13183}" destId="{4DB4258C-FD30-8E4E-AA61-525CD9DA342F}" srcOrd="5" destOrd="0" presId="urn:microsoft.com/office/officeart/2005/8/layout/hChevron3"/>
    <dgm:cxn modelId="{0A43A57A-9272-416B-B729-56789337ED7D}" type="presParOf" srcId="{43FA0215-4138-5F44-BE63-2AE29BA13183}" destId="{7AC69509-2E06-C249-AB37-BE9844DB1AF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123B4-62BD-4C4A-9E8C-B8EF220BBA5B}">
      <dsp:nvSpPr>
        <dsp:cNvPr id="0" name=""/>
        <dsp:cNvSpPr/>
      </dsp:nvSpPr>
      <dsp:spPr>
        <a:xfrm>
          <a:off x="2678" y="444764"/>
          <a:ext cx="2687836" cy="1091670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1. Describe Hazards</a:t>
          </a:r>
        </a:p>
      </dsp:txBody>
      <dsp:txXfrm>
        <a:off x="2678" y="444764"/>
        <a:ext cx="2414919" cy="1091670"/>
      </dsp:txXfrm>
    </dsp:sp>
    <dsp:sp modelId="{A6524011-D6B5-014E-AD0D-F471622D1ECB}">
      <dsp:nvSpPr>
        <dsp:cNvPr id="0" name=""/>
        <dsp:cNvSpPr/>
      </dsp:nvSpPr>
      <dsp:spPr>
        <a:xfrm>
          <a:off x="2152947" y="444764"/>
          <a:ext cx="2687836" cy="109167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2. Identify Community Assets </a:t>
          </a:r>
        </a:p>
      </dsp:txBody>
      <dsp:txXfrm>
        <a:off x="2698782" y="444764"/>
        <a:ext cx="1596166" cy="1091670"/>
      </dsp:txXfrm>
    </dsp:sp>
    <dsp:sp modelId="{CF985FD9-97A3-E94B-A073-76FDF2AD966E}">
      <dsp:nvSpPr>
        <dsp:cNvPr id="0" name=""/>
        <dsp:cNvSpPr/>
      </dsp:nvSpPr>
      <dsp:spPr>
        <a:xfrm>
          <a:off x="4303216" y="444764"/>
          <a:ext cx="2687836" cy="109167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3. Evaluate impacts &amp; potential losses</a:t>
          </a:r>
        </a:p>
      </dsp:txBody>
      <dsp:txXfrm>
        <a:off x="4849051" y="444764"/>
        <a:ext cx="1596166" cy="1091670"/>
      </dsp:txXfrm>
    </dsp:sp>
    <dsp:sp modelId="{7AC69509-2E06-C249-AB37-BE9844DB1AFE}">
      <dsp:nvSpPr>
        <dsp:cNvPr id="0" name=""/>
        <dsp:cNvSpPr/>
      </dsp:nvSpPr>
      <dsp:spPr>
        <a:xfrm>
          <a:off x="6453485" y="444764"/>
          <a:ext cx="2687836" cy="109167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 panose="020F0502020204030204" pitchFamily="34" charset="0"/>
              <a:ea typeface="Brandon Grotesque Medium" charset="0"/>
              <a:cs typeface="Calibri" panose="020F0502020204030204" pitchFamily="34" charset="0"/>
            </a:rPr>
            <a:t>4. Summarize key issues &amp; vulnerabilities</a:t>
          </a:r>
        </a:p>
      </dsp:txBody>
      <dsp:txXfrm>
        <a:off x="6999320" y="444764"/>
        <a:ext cx="1596166" cy="109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5CE63711-F89F-4169-8875-3C985659C69E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3361C53F-7F09-4436-8AF4-49E7B0AC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63F2F-5ABD-4A3C-81D9-72EC0722CAA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E1963-F58B-498F-A725-E00B8AD6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371600" y="3124200"/>
            <a:ext cx="6324600" cy="0"/>
          </a:xfrm>
          <a:prstGeom prst="line">
            <a:avLst/>
          </a:prstGeom>
          <a:ln w="1016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399"/>
            <a:ext cx="7772400" cy="977355"/>
          </a:xfrm>
        </p:spPr>
        <p:txBody>
          <a:bodyPr/>
          <a:lstStyle>
            <a:lvl1pPr algn="ctr">
              <a:defRPr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200400"/>
            <a:ext cx="6400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738C-629D-4D1A-A093-D062C555B378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BED9-7094-40E9-AC83-B0400C0B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4BCF-7D4F-4CDF-AC6A-3A41902A1E79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70A6-A24D-48ED-828A-3CDDA59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29400" y="64166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65488A-504E-4454-835D-DC208A7B4427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>
            <a:lvl1pPr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>
              <a:defRPr sz="280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665-9F40-428D-99B3-BC398F283A26}" type="datetimeFigureOut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972C-9431-42DC-B05F-10852E67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BB7320-58EC-4E8A-AB32-51D99759BC38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2517775" y="1219200"/>
            <a:ext cx="4019550" cy="0"/>
          </a:xfrm>
          <a:prstGeom prst="line">
            <a:avLst/>
          </a:prstGeom>
          <a:ln w="1016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9DF0-BF7C-4CC3-98C2-9D83B8817EF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7ED0-B5CC-43A2-AC8C-A0454912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28AE-AA05-4B83-A93F-F897C1E39B3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860-C1F0-44D9-93BC-8F2ADDEC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3E798E-835F-4550-AF89-BD1B00D8B37C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4677-219B-4178-86E9-06B349CF62D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AC2-9827-4204-ABF2-B151150A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7FB8-2182-49B3-9233-93136B74E84D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9E6-3987-404C-A0F7-EA77CDB8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925D-B9CF-40DC-8BF2-032A78E49C5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35B-BABE-4BDB-BD28-11B5E5E2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C359-3AB4-4066-8A1F-122530153C95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6FCD-211B-41AA-B035-1382D62C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F4A43-3D76-48A3-AC54-D86A91F37F1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69BFF-37A9-449E-8378-A84278CD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0" y="275491"/>
            <a:ext cx="5689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+mn-cs"/>
              </a:rPr>
              <a:t>Work Session 1: </a:t>
            </a:r>
            <a:br>
              <a:rPr lang="en-US" sz="3600" b="1" dirty="0">
                <a:latin typeface="Calibri" pitchFamily="34" charset="0"/>
                <a:cs typeface="+mn-cs"/>
              </a:rPr>
            </a:br>
            <a:r>
              <a:rPr lang="en-US" sz="3600" dirty="0">
                <a:latin typeface="Calibri" pitchFamily="34" charset="0"/>
                <a:cs typeface="+mn-cs"/>
              </a:rPr>
              <a:t>Introduction &amp; Framework, and Assess Community Vulnerability </a:t>
            </a:r>
            <a:br>
              <a:rPr lang="en-US" sz="3600" dirty="0">
                <a:latin typeface="Calibri" pitchFamily="34" charset="0"/>
                <a:cs typeface="+mn-cs"/>
              </a:rPr>
            </a:br>
            <a:endParaRPr lang="en-US" sz="2800" b="1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Planning for Hazards Working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[DATE]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E3F5B-22A8-4626-A637-AF23B815063B}"/>
              </a:ext>
            </a:extLst>
          </p:cNvPr>
          <p:cNvSpPr/>
          <p:nvPr/>
        </p:nvSpPr>
        <p:spPr>
          <a:xfrm>
            <a:off x="533400" y="457200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the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059363"/>
          </a:xfrm>
        </p:spPr>
        <p:txBody>
          <a:bodyPr/>
          <a:lstStyle/>
          <a:p>
            <a:r>
              <a:rPr lang="en-US" dirty="0"/>
              <a:t>Attend work sessions regularly</a:t>
            </a:r>
          </a:p>
          <a:p>
            <a:r>
              <a:rPr lang="en-US" dirty="0"/>
              <a:t>Provide guidance on approaches</a:t>
            </a:r>
          </a:p>
          <a:p>
            <a:r>
              <a:rPr lang="en-US" dirty="0"/>
              <a:t>Review draft materials and provide feedback</a:t>
            </a:r>
          </a:p>
          <a:p>
            <a:r>
              <a:rPr lang="en-US" dirty="0"/>
              <a:t>Be a local champion!</a:t>
            </a:r>
          </a:p>
          <a:p>
            <a:r>
              <a:rPr lang="en-US" dirty="0"/>
              <a:t>Report back to your respective agencies and/or others in the community</a:t>
            </a:r>
          </a:p>
          <a:p>
            <a:endParaRPr lang="en-US" dirty="0"/>
          </a:p>
        </p:txBody>
      </p:sp>
      <p:pic>
        <p:nvPicPr>
          <p:cNvPr id="5129" name="Picture 9" descr="Image result for having 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1" y="1888286"/>
            <a:ext cx="4267200" cy="43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4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[title of comp plan] </a:t>
            </a:r>
            <a:r>
              <a:rPr lang="en-US" dirty="0"/>
              <a:t>to Action!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Moving the Plan Forward</a:t>
            </a:r>
          </a:p>
        </p:txBody>
      </p:sp>
    </p:spTree>
    <p:extLst>
      <p:ext uri="{BB962C8B-B14F-4D97-AF65-F5344CB8AC3E}">
        <p14:creationId xmlns:p14="http://schemas.microsoft.com/office/powerpoint/2010/main" val="155825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86400" cy="5486400"/>
          </a:xfrm>
        </p:spPr>
        <p:txBody>
          <a:bodyPr>
            <a:normAutofit/>
          </a:bodyPr>
          <a:lstStyle/>
          <a:p>
            <a:r>
              <a:rPr lang="en-US" dirty="0"/>
              <a:t>How is the plan organized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What are the relevant goals from the plan?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6001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b="0" dirty="0"/>
              <a:t>What are the relevant actions or strategies from the plan?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659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Profiles (from the Guide)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937760"/>
          </a:xfrm>
        </p:spPr>
        <p:txBody>
          <a:bodyPr numCol="2">
            <a:noAutofit/>
          </a:bodyPr>
          <a:lstStyle/>
          <a:p>
            <a:r>
              <a:rPr lang="en-US" sz="2000" b="1" dirty="0"/>
              <a:t>Comprehensive Plan</a:t>
            </a:r>
          </a:p>
          <a:p>
            <a:r>
              <a:rPr lang="en-US" sz="2000" dirty="0"/>
              <a:t>Climate Plan</a:t>
            </a:r>
          </a:p>
          <a:p>
            <a:r>
              <a:rPr lang="en-US" sz="2000" dirty="0"/>
              <a:t>Community Wildfire Protection Plan</a:t>
            </a:r>
          </a:p>
          <a:p>
            <a:r>
              <a:rPr lang="en-US" sz="2000" dirty="0"/>
              <a:t>Hazard Mitigation Plan</a:t>
            </a:r>
          </a:p>
          <a:p>
            <a:r>
              <a:rPr lang="en-US" sz="2000" dirty="0"/>
              <a:t>Parks and Open Space Plan</a:t>
            </a:r>
          </a:p>
          <a:p>
            <a:r>
              <a:rPr lang="en-US" sz="2000" dirty="0"/>
              <a:t>Pre-Disaster Planning</a:t>
            </a:r>
          </a:p>
          <a:p>
            <a:r>
              <a:rPr lang="en-US" sz="2000" dirty="0"/>
              <a:t>Community Rating System</a:t>
            </a:r>
          </a:p>
          <a:p>
            <a:r>
              <a:rPr lang="en-US" sz="2000" dirty="0"/>
              <a:t>Density Bonus</a:t>
            </a:r>
          </a:p>
          <a:p>
            <a:r>
              <a:rPr lang="en-US" sz="2000" dirty="0"/>
              <a:t>Development Agreement</a:t>
            </a:r>
          </a:p>
          <a:p>
            <a:r>
              <a:rPr lang="en-US" sz="2000" dirty="0"/>
              <a:t>Transfer of Development Rights</a:t>
            </a:r>
          </a:p>
          <a:p>
            <a:r>
              <a:rPr lang="en-US" sz="2000" dirty="0"/>
              <a:t>1041 Regulations</a:t>
            </a:r>
          </a:p>
          <a:p>
            <a:r>
              <a:rPr lang="en-US" sz="2000" dirty="0"/>
              <a:t>Cluster Subdivision</a:t>
            </a:r>
          </a:p>
          <a:p>
            <a:r>
              <a:rPr lang="en-US" sz="2000" dirty="0"/>
              <a:t>Conservation Easement</a:t>
            </a:r>
          </a:p>
          <a:p>
            <a:endParaRPr lang="en-US" sz="2000" dirty="0"/>
          </a:p>
          <a:p>
            <a:r>
              <a:rPr lang="en-US" sz="2000" dirty="0"/>
              <a:t>Land Acquisition</a:t>
            </a:r>
          </a:p>
          <a:p>
            <a:r>
              <a:rPr lang="en-US" sz="2000" dirty="0"/>
              <a:t>Overlay Zoning</a:t>
            </a:r>
          </a:p>
          <a:p>
            <a:r>
              <a:rPr lang="en-US" sz="2000" dirty="0"/>
              <a:t>Stream Buffers and Setbacks</a:t>
            </a:r>
          </a:p>
          <a:p>
            <a:r>
              <a:rPr lang="en-US" sz="2000" dirty="0"/>
              <a:t>Stormwater Ordinance</a:t>
            </a:r>
          </a:p>
          <a:p>
            <a:r>
              <a:rPr lang="en-US" sz="2000" dirty="0"/>
              <a:t>Site-Specific Assessment</a:t>
            </a:r>
          </a:p>
          <a:p>
            <a:r>
              <a:rPr lang="en-US" sz="2000" dirty="0"/>
              <a:t>Subdivision and Site Design Standards</a:t>
            </a:r>
          </a:p>
          <a:p>
            <a:r>
              <a:rPr lang="en-US" sz="2000" dirty="0"/>
              <a:t>Use-Specific Standards</a:t>
            </a:r>
          </a:p>
          <a:p>
            <a:r>
              <a:rPr lang="en-US" sz="2000" dirty="0"/>
              <a:t>Building Code</a:t>
            </a:r>
          </a:p>
          <a:p>
            <a:r>
              <a:rPr lang="en-US" sz="2000" dirty="0"/>
              <a:t>Critical Infrastructure Protection</a:t>
            </a:r>
          </a:p>
          <a:p>
            <a:r>
              <a:rPr lang="en-US" sz="2000" dirty="0"/>
              <a:t>Wildland-Urban Interface (WUI) Code</a:t>
            </a:r>
          </a:p>
          <a:p>
            <a:r>
              <a:rPr lang="en-US" sz="2000" dirty="0"/>
              <a:t>Application Submittal Requirements</a:t>
            </a:r>
          </a:p>
          <a:p>
            <a:r>
              <a:rPr lang="en-US" sz="2000" dirty="0"/>
              <a:t>Post-Disaster Building Moratorium</a:t>
            </a:r>
          </a:p>
        </p:txBody>
      </p:sp>
    </p:spTree>
    <p:extLst>
      <p:ext uri="{BB962C8B-B14F-4D97-AF65-F5344CB8AC3E}">
        <p14:creationId xmlns:p14="http://schemas.microsoft.com/office/powerpoint/2010/main" val="137054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Relevant Projects Underway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What other efforts could inform or be informed by this project?</a:t>
            </a:r>
          </a:p>
        </p:txBody>
      </p:sp>
    </p:spTree>
    <p:extLst>
      <p:ext uri="{BB962C8B-B14F-4D97-AF65-F5344CB8AC3E}">
        <p14:creationId xmlns:p14="http://schemas.microsoft.com/office/powerpoint/2010/main" val="122031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Risk Assessment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Overview and Key Issues</a:t>
            </a:r>
          </a:p>
        </p:txBody>
      </p:sp>
    </p:spTree>
    <p:extLst>
      <p:ext uri="{BB962C8B-B14F-4D97-AF65-F5344CB8AC3E}">
        <p14:creationId xmlns:p14="http://schemas.microsoft.com/office/powerpoint/2010/main" val="174056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566006"/>
              </p:ext>
            </p:extLst>
          </p:nvPr>
        </p:nvGraphicFramePr>
        <p:xfrm>
          <a:off x="38099" y="533400"/>
          <a:ext cx="9144001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0BC0F-F959-E643-9FAA-FA0D23FD478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A vin diagram.  Left circle states: Natural Hazards. Location. Extent (magnitude/strength. Previous occurences. Future probability. Overlapping section of vin diagram states RISK. Right cricle state:  Community Assests. Population. Built environment. Natural environment. Economy. Note: Adapted from U.S. Geological Survey and Oregon Partnership for Disaster Resilience Models.&#10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45" y="2220447"/>
            <a:ext cx="7007246" cy="3885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19825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Note: FEMA Local Mitigation Planning Handbook and adapted from U.S. Geological Survey and Oregon Partnership for Disaster Resilience Models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</a:t>
            </a:r>
          </a:p>
        </p:txBody>
      </p:sp>
    </p:spTree>
    <p:extLst>
      <p:ext uri="{BB962C8B-B14F-4D97-AF65-F5344CB8AC3E}">
        <p14:creationId xmlns:p14="http://schemas.microsoft.com/office/powerpoint/2010/main" val="157332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Hazards from the Hazard Mitigation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8399-CBF0-4DAF-9927-70CB5B6B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a hazard mitigation plan – identify the hazards </a:t>
            </a:r>
          </a:p>
          <a:p>
            <a:r>
              <a:rPr lang="en-US" dirty="0"/>
              <a:t>Discuss key components of the plan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there is NOT a plan, then the community may create one through this process.</a:t>
            </a:r>
          </a:p>
        </p:txBody>
      </p:sp>
    </p:spTree>
    <p:extLst>
      <p:ext uri="{BB962C8B-B14F-4D97-AF65-F5344CB8AC3E}">
        <p14:creationId xmlns:p14="http://schemas.microsoft.com/office/powerpoint/2010/main" val="376350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0593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Project overview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Community goals and relevant projects underway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Frame the HIRA process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Assess community vulnerability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Develop problem statements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Next steps/final discussion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066800"/>
            <a:ext cx="3187700" cy="49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447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adley Hand ITC" pitchFamily="66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234363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8CEB-DDC0-43F9-8518-D2304A52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0012-98B3-4D81-9C15-A54DFCCB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Either taken from existing Hazard Mitigation Plan, or developed as part of this project</a:t>
            </a:r>
          </a:p>
        </p:txBody>
      </p:sp>
    </p:spTree>
    <p:extLst>
      <p:ext uri="{BB962C8B-B14F-4D97-AF65-F5344CB8AC3E}">
        <p14:creationId xmlns:p14="http://schemas.microsoft.com/office/powerpoint/2010/main" val="403237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59F8-FFEE-4B86-933B-E84D7E1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Problem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8186-9AB5-4CDE-8FC4-2F391C964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vulnerability assessment, lead an exercise on developing problem statements.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F8589-EB54-4CF3-9480-E0C29AA5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3310046" cy="42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Developing a Strategy</a:t>
            </a:r>
          </a:p>
        </p:txBody>
      </p:sp>
    </p:spTree>
    <p:extLst>
      <p:ext uri="{BB962C8B-B14F-4D97-AF65-F5344CB8AC3E}">
        <p14:creationId xmlns:p14="http://schemas.microsoft.com/office/powerpoint/2010/main" val="80380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059363"/>
          </a:xfrm>
        </p:spPr>
        <p:txBody>
          <a:bodyPr/>
          <a:lstStyle/>
          <a:p>
            <a:r>
              <a:rPr lang="en-US" dirty="0"/>
              <a:t>Appointed and Elected Officials?</a:t>
            </a:r>
          </a:p>
          <a:p>
            <a:r>
              <a:rPr lang="en-US" dirty="0"/>
              <a:t>Department Heads?</a:t>
            </a:r>
          </a:p>
          <a:p>
            <a:r>
              <a:rPr lang="en-US" dirty="0"/>
              <a:t>Other Agencies?</a:t>
            </a:r>
          </a:p>
          <a:p>
            <a:r>
              <a:rPr lang="en-US" dirty="0"/>
              <a:t>Focus Groups?</a:t>
            </a:r>
          </a:p>
          <a:p>
            <a:pPr lvl="1"/>
            <a:r>
              <a:rPr lang="en-US" dirty="0"/>
              <a:t>Developers</a:t>
            </a:r>
          </a:p>
          <a:p>
            <a:pPr lvl="1"/>
            <a:r>
              <a:rPr lang="en-US" dirty="0"/>
              <a:t>Business owners</a:t>
            </a:r>
          </a:p>
          <a:p>
            <a:pPr lvl="1"/>
            <a:r>
              <a:rPr lang="en-US" dirty="0"/>
              <a:t>Neighborhoods </a:t>
            </a:r>
          </a:p>
          <a:p>
            <a:r>
              <a:rPr lang="en-US" dirty="0"/>
              <a:t>The General Public?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5638799" y="1219200"/>
            <a:ext cx="2959833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4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They be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Milestones: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b="0" dirty="0"/>
              <a:t>Following kickoff</a:t>
            </a:r>
          </a:p>
          <a:p>
            <a:r>
              <a:rPr lang="en-US" b="0" dirty="0"/>
              <a:t>Draft planning implementation tools</a:t>
            </a:r>
          </a:p>
          <a:p>
            <a:pPr>
              <a:lnSpc>
                <a:spcPct val="200000"/>
              </a:lnSpc>
            </a:pPr>
            <a:r>
              <a:rPr lang="en-US" b="0" dirty="0"/>
              <a:t>Adoption process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/>
        </p:blipFill>
        <p:spPr>
          <a:xfrm>
            <a:off x="5638799" y="1219200"/>
            <a:ext cx="2959833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They be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914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Informational meetings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Study session/work session</a:t>
            </a:r>
          </a:p>
          <a:p>
            <a:r>
              <a:rPr lang="en-US" dirty="0"/>
              <a:t>Media outreach</a:t>
            </a:r>
          </a:p>
          <a:p>
            <a:r>
              <a:rPr lang="en-US" dirty="0"/>
              <a:t>City website</a:t>
            </a:r>
          </a:p>
          <a:p>
            <a:r>
              <a:rPr lang="en-US" dirty="0"/>
              <a:t>Listserv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Mailings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has worked well in the past?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challenges?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255" y="16764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324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Session 2 – [insert date]</a:t>
            </a:r>
          </a:p>
          <a:p>
            <a:r>
              <a:rPr lang="en-US" b="0" dirty="0"/>
              <a:t>Discuss local risk assessment [if applicable]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55894"/>
            <a:ext cx="2094429" cy="276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1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6882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7B3FD-24DF-44AA-93A2-6AB27773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contact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2885-6D83-4533-A695-236815468B6E}"/>
              </a:ext>
            </a:extLst>
          </p:cNvPr>
          <p:cNvSpPr/>
          <p:nvPr/>
        </p:nvSpPr>
        <p:spPr>
          <a:xfrm>
            <a:off x="990600" y="2598321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3393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Your agency/department</a:t>
            </a:r>
          </a:p>
          <a:p>
            <a:r>
              <a:rPr lang="en-US" dirty="0"/>
              <a:t>Expertise you bring to the team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14765" y="3012433"/>
            <a:ext cx="4524802" cy="3122114"/>
            <a:chOff x="4360791" y="3259112"/>
            <a:chExt cx="4524802" cy="3122114"/>
          </a:xfrm>
        </p:grpSpPr>
        <p:pic>
          <p:nvPicPr>
            <p:cNvPr id="7170" name="Picture 2" descr="Image result for hello my name 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95440">
              <a:off x="4360791" y="3259112"/>
              <a:ext cx="4524802" cy="312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389864">
              <a:off x="4745122" y="4851124"/>
              <a:ext cx="3996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Lucida Handwriting" pitchFamily="66" charset="0"/>
                </a:rPr>
                <a:t>“Planning for hazards” </a:t>
              </a:r>
              <a:r>
                <a:rPr lang="en-US" sz="2800" b="1" dirty="0">
                  <a:latin typeface="Lucida Handwriting" pitchFamily="66" charset="0"/>
                </a:rPr>
                <a:t>wizard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37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7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B88C-C974-4010-90A7-94D1CE569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relevant background (why you are doing this project)</a:t>
            </a:r>
          </a:p>
        </p:txBody>
      </p:sp>
    </p:spTree>
    <p:extLst>
      <p:ext uri="{BB962C8B-B14F-4D97-AF65-F5344CB8AC3E}">
        <p14:creationId xmlns:p14="http://schemas.microsoft.com/office/powerpoint/2010/main" val="335228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1" b="10000"/>
          <a:stretch/>
        </p:blipFill>
        <p:spPr bwMode="auto">
          <a:xfrm>
            <a:off x="5" y="0"/>
            <a:ext cx="9143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23"/>
          <p:cNvSpPr txBox="1"/>
          <p:nvPr/>
        </p:nvSpPr>
        <p:spPr>
          <a:xfrm>
            <a:off x="1590864" y="1305560"/>
            <a:ext cx="6324412" cy="599440"/>
          </a:xfrm>
          <a:prstGeom prst="rect">
            <a:avLst/>
          </a:prstGeom>
          <a:solidFill>
            <a:schemeClr val="bg1">
              <a:alpha val="77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i="1" u="sng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www.planningforhazards.com </a:t>
            </a:r>
            <a:endParaRPr lang="en-US" sz="16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305560"/>
            <a:ext cx="1447800" cy="7518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cdn.flaticon.com/png/512/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7" y="1857375"/>
            <a:ext cx="1270175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99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Emphasis 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Addressing Hazards in Plans and Policies</a:t>
            </a:r>
          </a:p>
          <a:p>
            <a:r>
              <a:rPr lang="en-US" dirty="0"/>
              <a:t>Strengthening Incentives</a:t>
            </a:r>
          </a:p>
          <a:p>
            <a:r>
              <a:rPr lang="en-US" dirty="0"/>
              <a:t>Protecting Sensitive Areas</a:t>
            </a:r>
          </a:p>
          <a:p>
            <a:r>
              <a:rPr lang="en-US" dirty="0"/>
              <a:t>Improving Site Development Standards</a:t>
            </a:r>
          </a:p>
          <a:p>
            <a:r>
              <a:rPr lang="en-US" dirty="0"/>
              <a:t>Enhancing Administration and Procedures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project will not directly address:</a:t>
            </a:r>
          </a:p>
          <a:p>
            <a:pPr lvl="1"/>
            <a:r>
              <a:rPr lang="en-US" dirty="0"/>
              <a:t>Capital projects</a:t>
            </a:r>
          </a:p>
          <a:p>
            <a:pPr lvl="1"/>
            <a:r>
              <a:rPr lang="en-US" dirty="0"/>
              <a:t>Infrastructure </a:t>
            </a:r>
          </a:p>
          <a:p>
            <a:pPr lvl="1"/>
            <a:r>
              <a:rPr lang="en-US" dirty="0"/>
              <a:t>Building code</a:t>
            </a:r>
          </a:p>
          <a:p>
            <a:pPr lvl="1"/>
            <a:r>
              <a:rPr lang="en-US" dirty="0"/>
              <a:t>Staffing and enforcement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So…How do we Get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 to five work sessions: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Introduction, assess vulnerability</a:t>
            </a:r>
          </a:p>
          <a:p>
            <a:r>
              <a:rPr lang="en-US" b="0" dirty="0"/>
              <a:t>Planning strategies and identifying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Prioritizing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Refining draft planning tools </a:t>
            </a:r>
          </a:p>
          <a:p>
            <a:r>
              <a:rPr lang="en-US" b="0" dirty="0"/>
              <a:t>Implementation and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1219200"/>
            <a:ext cx="1905000" cy="472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73158" y="6710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953000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 and Maintenance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3119735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 and Refine Implementation 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Identify and Prioritize Implementation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495729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6200" y="4934129"/>
            <a:ext cx="195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for Hazards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73854-3439-4AF8-BEC9-ED09AB5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031465" cy="5310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05FDE-B213-4C41-879A-D617ADABB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51250"/>
            <a:ext cx="4031465" cy="50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view Presentation Theme">
      <a:dk1>
        <a:srgbClr val="2F2B20"/>
      </a:dk1>
      <a:lt1>
        <a:srgbClr val="FFFFFF"/>
      </a:lt1>
      <a:dk2>
        <a:srgbClr val="2C3C4D"/>
      </a:dk2>
      <a:lt2>
        <a:srgbClr val="78785D"/>
      </a:lt2>
      <a:accent1>
        <a:srgbClr val="B3A05F"/>
      </a:accent1>
      <a:accent2>
        <a:srgbClr val="5B9687"/>
      </a:accent2>
      <a:accent3>
        <a:srgbClr val="003F70"/>
      </a:accent3>
      <a:accent4>
        <a:srgbClr val="95A39D"/>
      </a:accent4>
      <a:accent5>
        <a:srgbClr val="2C3C4D"/>
      </a:accent5>
      <a:accent6>
        <a:srgbClr val="B1A089"/>
      </a:accent6>
      <a:hlink>
        <a:srgbClr val="D25814"/>
      </a:hlink>
      <a:folHlink>
        <a:srgbClr val="849A0A"/>
      </a:folHlink>
    </a:clrScheme>
    <a:fontScheme name="Clarion Standard Theme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8544</TotalTime>
  <Words>586</Words>
  <Application>Microsoft Office PowerPoint</Application>
  <PresentationFormat>On-screen Show (4:3)</PresentationFormat>
  <Paragraphs>143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Candara</vt:lpstr>
      <vt:lpstr>Lucida Handwriting</vt:lpstr>
      <vt:lpstr>Calibri</vt:lpstr>
      <vt:lpstr>Arial</vt:lpstr>
      <vt:lpstr>Corbel</vt:lpstr>
      <vt:lpstr>Bradley Hand ITC</vt:lpstr>
      <vt:lpstr>Office Theme</vt:lpstr>
      <vt:lpstr>PowerPoint Presentation</vt:lpstr>
      <vt:lpstr>Meeting Overview</vt:lpstr>
      <vt:lpstr>Introductions</vt:lpstr>
      <vt:lpstr>Project Overview</vt:lpstr>
      <vt:lpstr>Project Background</vt:lpstr>
      <vt:lpstr>PowerPoint Presentation</vt:lpstr>
      <vt:lpstr>An Emphasis on Planning</vt:lpstr>
      <vt:lpstr>So…How do we Get There?</vt:lpstr>
      <vt:lpstr>The Planning for Hazards Workbook</vt:lpstr>
      <vt:lpstr>Role of the Working Group</vt:lpstr>
      <vt:lpstr>From [title of comp plan] to Action!</vt:lpstr>
      <vt:lpstr>Organizing Framework</vt:lpstr>
      <vt:lpstr>Related Goals</vt:lpstr>
      <vt:lpstr>Actions! </vt:lpstr>
      <vt:lpstr>Planning Tool Profiles (from the Guide)</vt:lpstr>
      <vt:lpstr>Current Relevant Projects Underway</vt:lpstr>
      <vt:lpstr>The Risk Assessment Process</vt:lpstr>
      <vt:lpstr>Risk Assessment </vt:lpstr>
      <vt:lpstr>Local Hazards from the Hazard Mitigation Plan</vt:lpstr>
      <vt:lpstr>Vulnerability Assessment </vt:lpstr>
      <vt:lpstr>Develop Problem Statements</vt:lpstr>
      <vt:lpstr>Stakeholder Engagement</vt:lpstr>
      <vt:lpstr>Who Should be Engaged?</vt:lpstr>
      <vt:lpstr>When Should They be Engaged?</vt:lpstr>
      <vt:lpstr>How Should They be Engaged?</vt:lpstr>
      <vt:lpstr>Next Steps</vt:lpstr>
      <vt:lpstr>PowerPoint Presentation</vt:lpstr>
    </vt:vector>
  </TitlesOfParts>
  <Company>Clarion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 Wafaie</dc:creator>
  <cp:lastModifiedBy>Tareq Wafaie</cp:lastModifiedBy>
  <cp:revision>656</cp:revision>
  <cp:lastPrinted>2017-08-23T20:20:23Z</cp:lastPrinted>
  <dcterms:created xsi:type="dcterms:W3CDTF">2013-07-03T15:41:10Z</dcterms:created>
  <dcterms:modified xsi:type="dcterms:W3CDTF">2019-06-12T16:47:42Z</dcterms:modified>
</cp:coreProperties>
</file>