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514" r:id="rId3"/>
    <p:sldId id="580" r:id="rId4"/>
    <p:sldId id="623" r:id="rId5"/>
    <p:sldId id="628" r:id="rId6"/>
    <p:sldId id="620" r:id="rId7"/>
    <p:sldId id="629" r:id="rId8"/>
    <p:sldId id="625" r:id="rId9"/>
    <p:sldId id="562" r:id="rId10"/>
    <p:sldId id="377" r:id="rId11"/>
  </p:sldIdLst>
  <p:sldSz cx="9144000" cy="6858000" type="screen4x3"/>
  <p:notesSz cx="7010400" cy="9296400"/>
  <p:embeddedFontLst>
    <p:embeddedFont>
      <p:font typeface="Bradley Hand ITC" panose="0307040205030203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 Wafaie" initials="T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979"/>
    <a:srgbClr val="FFD54F"/>
    <a:srgbClr val="FFFF8F"/>
    <a:srgbClr val="FF5050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93" autoAdjust="0"/>
    <p:restoredTop sz="86446" autoAdjust="0"/>
  </p:normalViewPr>
  <p:slideViewPr>
    <p:cSldViewPr>
      <p:cViewPr varScale="1">
        <p:scale>
          <a:sx n="65" d="100"/>
          <a:sy n="65" d="100"/>
        </p:scale>
        <p:origin x="113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130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200"/>
            </a:lvl1pPr>
          </a:lstStyle>
          <a:p>
            <a:fld id="{5CE63711-F89F-4169-8875-3C985659C69E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200"/>
            </a:lvl1pPr>
          </a:lstStyle>
          <a:p>
            <a:fld id="{3361C53F-7F09-4436-8AF4-49E7B0ACE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63F2F-5ABD-4A3C-81D9-72EC0722CAA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AE1963-F58B-498F-A725-E00B8AD6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1963-F58B-498F-A725-E00B8AD697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1963-F58B-498F-A725-E00B8AD697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4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1963-F58B-498F-A725-E00B8AD697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1371600" y="3124200"/>
            <a:ext cx="6324600" cy="0"/>
          </a:xfrm>
          <a:prstGeom prst="line">
            <a:avLst/>
          </a:prstGeom>
          <a:ln w="1016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399"/>
            <a:ext cx="7772400" cy="977355"/>
          </a:xfrm>
        </p:spPr>
        <p:txBody>
          <a:bodyPr/>
          <a:lstStyle>
            <a:lvl1pPr algn="ctr">
              <a:defRPr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200400"/>
            <a:ext cx="6400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738C-629D-4D1A-A093-D062C555B378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BED9-7094-40E9-AC83-B0400C0B9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4BCF-7D4F-4CDF-AC6A-3A41902A1E79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70A6-A24D-48ED-828A-3CDDA596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29400" y="64166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65488A-504E-4454-835D-DC208A7B4427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>
            <a:lvl1pPr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>
              <a:defRPr sz="280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Calibri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F665-9F40-428D-99B3-BC398F283A26}" type="datetimeFigureOut">
              <a:rPr lang="en-US"/>
              <a:pPr>
                <a:defRPr/>
              </a:pPr>
              <a:t>6/12/2019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972C-9431-42DC-B05F-10852E67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EBB7320-58EC-4E8A-AB32-51D99759BC38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2517775" y="1219200"/>
            <a:ext cx="4019550" cy="0"/>
          </a:xfrm>
          <a:prstGeom prst="line">
            <a:avLst/>
          </a:prstGeom>
          <a:ln w="1016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9DF0-BF7C-4CC3-98C2-9D83B8817EF2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7ED0-B5CC-43A2-AC8C-A0454912E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28AE-AA05-4B83-A93F-F897C1E39B30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5860-C1F0-44D9-93BC-8F2ADDEC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705600" y="64087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3E798E-835F-4550-AF89-BD1B00D8B37C}" type="slidenum">
              <a:rPr lang="en-US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4677-219B-4178-86E9-06B349CF62D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AC2-9827-4204-ABF2-B151150AF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7FB8-2182-49B3-9233-93136B74E84D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39E6-3987-404C-A0F7-EA77CDB8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925D-B9CF-40DC-8BF2-032A78E49C5C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35B-BABE-4BDB-BD28-11B5E5E2F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C359-3AB4-4066-8A1F-122530153C95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6FCD-211B-41AA-B035-1382D62C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F4A43-3D76-48A3-AC54-D86A91F37F1F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69BFF-37A9-449E-8378-A84278CD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0" y="275491"/>
            <a:ext cx="56896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bri" pitchFamily="34" charset="0"/>
                <a:cs typeface="+mn-cs"/>
              </a:rPr>
              <a:t>Work Session 3: </a:t>
            </a:r>
            <a:br>
              <a:rPr lang="en-US" sz="3600" b="1" dirty="0">
                <a:latin typeface="Calibri" pitchFamily="34" charset="0"/>
                <a:cs typeface="+mn-cs"/>
              </a:rPr>
            </a:br>
            <a:r>
              <a:rPr lang="en-US" sz="3600" dirty="0">
                <a:latin typeface="Calibri" pitchFamily="34" charset="0"/>
                <a:cs typeface="+mn-cs"/>
              </a:rPr>
              <a:t>Prioritize Planning Implementation Tools</a:t>
            </a:r>
            <a:br>
              <a:rPr lang="en-US" sz="3600" dirty="0">
                <a:latin typeface="Calibri" pitchFamily="34" charset="0"/>
                <a:cs typeface="+mn-cs"/>
              </a:rPr>
            </a:br>
            <a:endParaRPr lang="en-US" sz="2800" b="1" dirty="0"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Planning for Hazards Working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[DATE]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E3F5B-22A8-4626-A637-AF23B815063B}"/>
              </a:ext>
            </a:extLst>
          </p:cNvPr>
          <p:cNvSpPr/>
          <p:nvPr/>
        </p:nvSpPr>
        <p:spPr>
          <a:xfrm>
            <a:off x="533400" y="457200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6882"/>
            <a:ext cx="282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7B3FD-24DF-44AA-93A2-6AB27773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contact info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2885-6D83-4533-A695-236815468B6E}"/>
              </a:ext>
            </a:extLst>
          </p:cNvPr>
          <p:cNvSpPr/>
          <p:nvPr/>
        </p:nvSpPr>
        <p:spPr>
          <a:xfrm>
            <a:off x="990600" y="2598321"/>
            <a:ext cx="2133600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Images and logos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63393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05400" cy="50593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Recap Work Session 2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Discuss draft assessment memorandum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Planning implementation tools prioritization exercise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Next steps/final discussion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066800"/>
            <a:ext cx="3187700" cy="49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447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radley Hand ITC" pitchFamily="66" charset="0"/>
              </a:rPr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234363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102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 to five work sessions: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Introduction, assess vulnerability</a:t>
            </a:r>
          </a:p>
          <a:p>
            <a:r>
              <a:rPr lang="en-US" b="0" dirty="0"/>
              <a:t>Planning strategies and identifying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Prioritizing planning tools</a:t>
            </a:r>
          </a:p>
          <a:p>
            <a:pPr>
              <a:lnSpc>
                <a:spcPct val="150000"/>
              </a:lnSpc>
            </a:pPr>
            <a:r>
              <a:rPr lang="en-US" b="0" dirty="0"/>
              <a:t>Refining draft planning tools </a:t>
            </a:r>
          </a:p>
          <a:p>
            <a:r>
              <a:rPr lang="en-US" b="0" dirty="0"/>
              <a:t>Implementation and maintenance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0" y="1219200"/>
            <a:ext cx="1905000" cy="472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73158" y="6710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953000"/>
            <a:ext cx="19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 and Maintenance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3119735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 and Refine Implementation 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1295400"/>
            <a:ext cx="19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Identify and Prioritize Implementation Tools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2495729"/>
            <a:ext cx="1905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6200" y="4934129"/>
            <a:ext cx="195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E2AE1E-CDA9-4488-9738-8BDB819AB3A1}"/>
              </a:ext>
            </a:extLst>
          </p:cNvPr>
          <p:cNvSpPr/>
          <p:nvPr/>
        </p:nvSpPr>
        <p:spPr>
          <a:xfrm>
            <a:off x="475129" y="3224599"/>
            <a:ext cx="4343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for Hazards Workbook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73854-3439-4AF8-BEC9-ED09AB55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4031465" cy="531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DE151C-5ADE-4DF2-8A1B-58C3DB1B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270" y="1280173"/>
            <a:ext cx="3743636" cy="517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71DC-7AB7-41F7-8B03-ADCF64AC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Draft Assessment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A890-45AA-4477-ABC9-A8973636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results of the draft assessment memo,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75473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Tool Profiles (from the Guide)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937760"/>
          </a:xfrm>
        </p:spPr>
        <p:txBody>
          <a:bodyPr numCol="2">
            <a:noAutofit/>
          </a:bodyPr>
          <a:lstStyle/>
          <a:p>
            <a:r>
              <a:rPr lang="en-US" sz="2000" b="1" dirty="0"/>
              <a:t>Comprehensive Plan</a:t>
            </a:r>
          </a:p>
          <a:p>
            <a:r>
              <a:rPr lang="en-US" sz="2000" dirty="0"/>
              <a:t>Climate Plan</a:t>
            </a:r>
          </a:p>
          <a:p>
            <a:r>
              <a:rPr lang="en-US" sz="2000" dirty="0"/>
              <a:t>Community Wildfire Protection Plan</a:t>
            </a:r>
          </a:p>
          <a:p>
            <a:r>
              <a:rPr lang="en-US" sz="2000" dirty="0"/>
              <a:t>Hazard Mitigation Plan</a:t>
            </a:r>
          </a:p>
          <a:p>
            <a:r>
              <a:rPr lang="en-US" sz="2000" dirty="0"/>
              <a:t>Parks and Open Space Plan</a:t>
            </a:r>
          </a:p>
          <a:p>
            <a:r>
              <a:rPr lang="en-US" sz="2000" dirty="0"/>
              <a:t>Pre-Disaster Planning</a:t>
            </a:r>
          </a:p>
          <a:p>
            <a:r>
              <a:rPr lang="en-US" sz="2000" dirty="0"/>
              <a:t>Community Rating System</a:t>
            </a:r>
          </a:p>
          <a:p>
            <a:r>
              <a:rPr lang="en-US" sz="2000" dirty="0"/>
              <a:t>Density Bonus</a:t>
            </a:r>
          </a:p>
          <a:p>
            <a:r>
              <a:rPr lang="en-US" sz="2000" dirty="0"/>
              <a:t>Development Agreement</a:t>
            </a:r>
          </a:p>
          <a:p>
            <a:r>
              <a:rPr lang="en-US" sz="2000" dirty="0"/>
              <a:t>Transfer of Development Rights</a:t>
            </a:r>
          </a:p>
          <a:p>
            <a:r>
              <a:rPr lang="en-US" sz="2000" dirty="0"/>
              <a:t>1041 Regulations</a:t>
            </a:r>
          </a:p>
          <a:p>
            <a:r>
              <a:rPr lang="en-US" sz="2000" dirty="0"/>
              <a:t>Cluster Subdivision</a:t>
            </a:r>
          </a:p>
          <a:p>
            <a:r>
              <a:rPr lang="en-US" sz="2000" dirty="0"/>
              <a:t>Conservation Easement</a:t>
            </a:r>
          </a:p>
          <a:p>
            <a:endParaRPr lang="en-US" sz="2000" dirty="0"/>
          </a:p>
          <a:p>
            <a:r>
              <a:rPr lang="en-US" sz="2000" dirty="0"/>
              <a:t>Land Acquisition</a:t>
            </a:r>
          </a:p>
          <a:p>
            <a:r>
              <a:rPr lang="en-US" sz="2000" dirty="0"/>
              <a:t>Overlay Zoning</a:t>
            </a:r>
          </a:p>
          <a:p>
            <a:r>
              <a:rPr lang="en-US" sz="2000" dirty="0"/>
              <a:t>Stream Buffers and Setbacks</a:t>
            </a:r>
          </a:p>
          <a:p>
            <a:r>
              <a:rPr lang="en-US" sz="2000" dirty="0"/>
              <a:t>Stormwater Ordinance</a:t>
            </a:r>
          </a:p>
          <a:p>
            <a:r>
              <a:rPr lang="en-US" sz="2000" dirty="0"/>
              <a:t>Site-Specific Assessment</a:t>
            </a:r>
          </a:p>
          <a:p>
            <a:r>
              <a:rPr lang="en-US" sz="2000" dirty="0"/>
              <a:t>Subdivision and Site Design Standards</a:t>
            </a:r>
          </a:p>
          <a:p>
            <a:r>
              <a:rPr lang="en-US" sz="2000" dirty="0"/>
              <a:t>Use-Specific Standards</a:t>
            </a:r>
          </a:p>
          <a:p>
            <a:r>
              <a:rPr lang="en-US" sz="2000" dirty="0"/>
              <a:t>Building Code</a:t>
            </a:r>
          </a:p>
          <a:p>
            <a:r>
              <a:rPr lang="en-US" sz="2000" dirty="0"/>
              <a:t>Critical Infrastructure Protection</a:t>
            </a:r>
          </a:p>
          <a:p>
            <a:r>
              <a:rPr lang="en-US" sz="2000" dirty="0"/>
              <a:t>Wildland-Urban Interface (WUI) Code</a:t>
            </a:r>
          </a:p>
          <a:p>
            <a:r>
              <a:rPr lang="en-US" sz="2000" dirty="0"/>
              <a:t>Application Submittal Requirements</a:t>
            </a:r>
          </a:p>
          <a:p>
            <a:r>
              <a:rPr lang="en-US" sz="2000" dirty="0"/>
              <a:t>Post-Disaster Building Moratorium</a:t>
            </a:r>
          </a:p>
        </p:txBody>
      </p:sp>
    </p:spTree>
    <p:extLst>
      <p:ext uri="{BB962C8B-B14F-4D97-AF65-F5344CB8AC3E}">
        <p14:creationId xmlns:p14="http://schemas.microsoft.com/office/powerpoint/2010/main" val="137054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Land Use Tool Prioritization Exercise</a:t>
            </a:r>
          </a:p>
        </p:txBody>
      </p:sp>
    </p:spTree>
    <p:extLst>
      <p:ext uri="{BB962C8B-B14F-4D97-AF65-F5344CB8AC3E}">
        <p14:creationId xmlns:p14="http://schemas.microsoft.com/office/powerpoint/2010/main" val="206762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0"/>
          <a:stretch/>
        </p:blipFill>
        <p:spPr bwMode="auto">
          <a:xfrm>
            <a:off x="98778" y="365760"/>
            <a:ext cx="8915400" cy="48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4348" y="1295400"/>
            <a:ext cx="1100666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Effective Risk Reduction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1474268" y="3588442"/>
            <a:ext cx="1193800" cy="5207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Tool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5863" y="3613937"/>
            <a:ext cx="1100666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Alignment w/ Community Goals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5863" y="3032982"/>
            <a:ext cx="1100666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Benefits vs. Costs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0196" y="1822148"/>
            <a:ext cx="1100666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Administrative Capability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1102" y="4202156"/>
            <a:ext cx="1100666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Social Equity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0196" y="2443440"/>
            <a:ext cx="1100666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Political and Public Support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-1474268" y="818118"/>
            <a:ext cx="1193800" cy="5207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Tool 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-1446875" y="4208896"/>
            <a:ext cx="1193800" cy="5207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Tool 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-1474268" y="2183090"/>
            <a:ext cx="1193800" cy="520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Tool 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1474268" y="1530048"/>
            <a:ext cx="1193800" cy="5207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Tool 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-1446875" y="4949357"/>
            <a:ext cx="1193800" cy="5207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Tool 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-1474268" y="2900640"/>
            <a:ext cx="1193800" cy="520700"/>
          </a:xfrm>
          <a:prstGeom prst="round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Tool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1576" y="5410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LEGEND: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DF923F3-997E-4708-B2CC-E7CB7E593F23}"/>
              </a:ext>
            </a:extLst>
          </p:cNvPr>
          <p:cNvSpPr/>
          <p:nvPr/>
        </p:nvSpPr>
        <p:spPr>
          <a:xfrm>
            <a:off x="3798741" y="5445175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33A09D6-86C5-41D8-B071-B3E86FCD7076}"/>
              </a:ext>
            </a:extLst>
          </p:cNvPr>
          <p:cNvSpPr/>
          <p:nvPr/>
        </p:nvSpPr>
        <p:spPr>
          <a:xfrm>
            <a:off x="4131716" y="5440519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D5B045F-9BF0-44E8-91F5-FA3A7E66F85F}"/>
              </a:ext>
            </a:extLst>
          </p:cNvPr>
          <p:cNvSpPr/>
          <p:nvPr/>
        </p:nvSpPr>
        <p:spPr>
          <a:xfrm>
            <a:off x="4464691" y="5445175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F92FF08-D441-4760-9125-93E7E95EE00B}"/>
              </a:ext>
            </a:extLst>
          </p:cNvPr>
          <p:cNvSpPr/>
          <p:nvPr/>
        </p:nvSpPr>
        <p:spPr>
          <a:xfrm>
            <a:off x="4797666" y="5440519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516E02D-553D-4343-BA5B-FCA1B57886D9}"/>
              </a:ext>
            </a:extLst>
          </p:cNvPr>
          <p:cNvSpPr/>
          <p:nvPr/>
        </p:nvSpPr>
        <p:spPr>
          <a:xfrm>
            <a:off x="5130641" y="5440519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351398-11C3-4678-8A57-F48C3BBE1680}"/>
              </a:ext>
            </a:extLst>
          </p:cNvPr>
          <p:cNvSpPr/>
          <p:nvPr/>
        </p:nvSpPr>
        <p:spPr>
          <a:xfrm>
            <a:off x="5463616" y="5440519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85D772E-75CC-4E57-8D27-A37450C4840E}"/>
              </a:ext>
            </a:extLst>
          </p:cNvPr>
          <p:cNvSpPr/>
          <p:nvPr/>
        </p:nvSpPr>
        <p:spPr>
          <a:xfrm>
            <a:off x="5796592" y="544630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CA1850E-FC47-4228-B69D-1CCA7FD867B7}"/>
              </a:ext>
            </a:extLst>
          </p:cNvPr>
          <p:cNvSpPr/>
          <p:nvPr/>
        </p:nvSpPr>
        <p:spPr>
          <a:xfrm>
            <a:off x="3798741" y="5816720"/>
            <a:ext cx="274320" cy="27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EAC2C9E-A8BA-4123-A0F1-EB9575616261}"/>
              </a:ext>
            </a:extLst>
          </p:cNvPr>
          <p:cNvSpPr/>
          <p:nvPr/>
        </p:nvSpPr>
        <p:spPr>
          <a:xfrm>
            <a:off x="4131716" y="5812064"/>
            <a:ext cx="274320" cy="27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C51E03B-C4B8-406D-94F5-7D62D83B6173}"/>
              </a:ext>
            </a:extLst>
          </p:cNvPr>
          <p:cNvSpPr/>
          <p:nvPr/>
        </p:nvSpPr>
        <p:spPr>
          <a:xfrm>
            <a:off x="4464691" y="5816720"/>
            <a:ext cx="274320" cy="27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ACB5924-96D5-48C5-97C5-4ABCC083AB29}"/>
              </a:ext>
            </a:extLst>
          </p:cNvPr>
          <p:cNvSpPr/>
          <p:nvPr/>
        </p:nvSpPr>
        <p:spPr>
          <a:xfrm>
            <a:off x="4797666" y="5812064"/>
            <a:ext cx="274320" cy="27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2D57A5-6D3E-4084-99A9-E2A283288255}"/>
              </a:ext>
            </a:extLst>
          </p:cNvPr>
          <p:cNvSpPr/>
          <p:nvPr/>
        </p:nvSpPr>
        <p:spPr>
          <a:xfrm>
            <a:off x="5130641" y="5812064"/>
            <a:ext cx="274320" cy="27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B7C0C8D-C5D0-4295-9659-72EE831741AE}"/>
              </a:ext>
            </a:extLst>
          </p:cNvPr>
          <p:cNvSpPr/>
          <p:nvPr/>
        </p:nvSpPr>
        <p:spPr>
          <a:xfrm>
            <a:off x="5463616" y="5812064"/>
            <a:ext cx="274320" cy="27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A8D607F-A9B1-4033-A3CE-700CD73BE6F1}"/>
              </a:ext>
            </a:extLst>
          </p:cNvPr>
          <p:cNvSpPr/>
          <p:nvPr/>
        </p:nvSpPr>
        <p:spPr>
          <a:xfrm>
            <a:off x="5796592" y="5817849"/>
            <a:ext cx="274320" cy="2743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00AE54B-FB32-4465-99CC-A073D3416E0C}"/>
              </a:ext>
            </a:extLst>
          </p:cNvPr>
          <p:cNvSpPr/>
          <p:nvPr/>
        </p:nvSpPr>
        <p:spPr>
          <a:xfrm>
            <a:off x="3798741" y="6173025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9E01096-40C7-4E99-955F-87F1A57079CC}"/>
              </a:ext>
            </a:extLst>
          </p:cNvPr>
          <p:cNvSpPr/>
          <p:nvPr/>
        </p:nvSpPr>
        <p:spPr>
          <a:xfrm>
            <a:off x="4131716" y="6168369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A848753-D841-468A-B1C3-BDAA09143BDC}"/>
              </a:ext>
            </a:extLst>
          </p:cNvPr>
          <p:cNvSpPr/>
          <p:nvPr/>
        </p:nvSpPr>
        <p:spPr>
          <a:xfrm>
            <a:off x="4464691" y="6173025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200CCF8-6BEA-4D55-B311-D484F2FE1C1C}"/>
              </a:ext>
            </a:extLst>
          </p:cNvPr>
          <p:cNvSpPr/>
          <p:nvPr/>
        </p:nvSpPr>
        <p:spPr>
          <a:xfrm>
            <a:off x="4797666" y="6168369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B746523-7818-4263-A49A-C80E048C2360}"/>
              </a:ext>
            </a:extLst>
          </p:cNvPr>
          <p:cNvSpPr/>
          <p:nvPr/>
        </p:nvSpPr>
        <p:spPr>
          <a:xfrm>
            <a:off x="5130641" y="6168369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A6ADF96-47CF-4CC5-A540-99C0C2EB4BBA}"/>
              </a:ext>
            </a:extLst>
          </p:cNvPr>
          <p:cNvSpPr/>
          <p:nvPr/>
        </p:nvSpPr>
        <p:spPr>
          <a:xfrm>
            <a:off x="5463616" y="6168369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AD90617-1B16-43B2-8209-94B3918445A3}"/>
              </a:ext>
            </a:extLst>
          </p:cNvPr>
          <p:cNvSpPr/>
          <p:nvPr/>
        </p:nvSpPr>
        <p:spPr>
          <a:xfrm>
            <a:off x="5796592" y="6174154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D29E748-C5AB-419A-A414-99A47DC86B01}"/>
              </a:ext>
            </a:extLst>
          </p:cNvPr>
          <p:cNvSpPr/>
          <p:nvPr/>
        </p:nvSpPr>
        <p:spPr>
          <a:xfrm>
            <a:off x="6372890" y="61776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3B6B1ED-0550-4BFD-AB7A-D480A8255F0D}"/>
              </a:ext>
            </a:extLst>
          </p:cNvPr>
          <p:cNvSpPr/>
          <p:nvPr/>
        </p:nvSpPr>
        <p:spPr>
          <a:xfrm>
            <a:off x="6705865" y="617302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41D334DD-9785-48D7-94E4-DA33B7DB1E74}"/>
              </a:ext>
            </a:extLst>
          </p:cNvPr>
          <p:cNvSpPr/>
          <p:nvPr/>
        </p:nvSpPr>
        <p:spPr>
          <a:xfrm>
            <a:off x="7038840" y="61776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D51B2F7-9F6B-4512-8A23-51BA843D9C6B}"/>
              </a:ext>
            </a:extLst>
          </p:cNvPr>
          <p:cNvSpPr/>
          <p:nvPr/>
        </p:nvSpPr>
        <p:spPr>
          <a:xfrm>
            <a:off x="7371815" y="617302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147FBF2-45A3-4BE7-A949-839CB1AE9E39}"/>
              </a:ext>
            </a:extLst>
          </p:cNvPr>
          <p:cNvSpPr/>
          <p:nvPr/>
        </p:nvSpPr>
        <p:spPr>
          <a:xfrm>
            <a:off x="7704790" y="617302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5D5AC85-B834-43F7-9903-8368A335A6BF}"/>
              </a:ext>
            </a:extLst>
          </p:cNvPr>
          <p:cNvSpPr/>
          <p:nvPr/>
        </p:nvSpPr>
        <p:spPr>
          <a:xfrm>
            <a:off x="8037765" y="617302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8485118-8ED5-4B10-BA49-9F0D20F110F2}"/>
              </a:ext>
            </a:extLst>
          </p:cNvPr>
          <p:cNvSpPr/>
          <p:nvPr/>
        </p:nvSpPr>
        <p:spPr>
          <a:xfrm>
            <a:off x="8370741" y="617881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D7553C2-D8BF-4AA4-ABA2-CAC974BE0E72}"/>
              </a:ext>
            </a:extLst>
          </p:cNvPr>
          <p:cNvSpPr/>
          <p:nvPr/>
        </p:nvSpPr>
        <p:spPr>
          <a:xfrm>
            <a:off x="6372890" y="5436708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7F6A10A-550D-4D54-9B88-C321554C0232}"/>
              </a:ext>
            </a:extLst>
          </p:cNvPr>
          <p:cNvSpPr/>
          <p:nvPr/>
        </p:nvSpPr>
        <p:spPr>
          <a:xfrm>
            <a:off x="6705865" y="5432052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B3BE65F-07A1-4D64-A046-C34D67B4C663}"/>
              </a:ext>
            </a:extLst>
          </p:cNvPr>
          <p:cNvSpPr/>
          <p:nvPr/>
        </p:nvSpPr>
        <p:spPr>
          <a:xfrm>
            <a:off x="7038840" y="5436708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366332C-A3DD-4C4B-892A-AA5B6BD301CA}"/>
              </a:ext>
            </a:extLst>
          </p:cNvPr>
          <p:cNvSpPr/>
          <p:nvPr/>
        </p:nvSpPr>
        <p:spPr>
          <a:xfrm>
            <a:off x="7371815" y="5432052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68D5826-17BA-4756-B463-6A1AAF15E467}"/>
              </a:ext>
            </a:extLst>
          </p:cNvPr>
          <p:cNvSpPr/>
          <p:nvPr/>
        </p:nvSpPr>
        <p:spPr>
          <a:xfrm>
            <a:off x="7704790" y="5432052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16569DF-8CFD-43B9-9341-C4772E34ACDA}"/>
              </a:ext>
            </a:extLst>
          </p:cNvPr>
          <p:cNvSpPr/>
          <p:nvPr/>
        </p:nvSpPr>
        <p:spPr>
          <a:xfrm>
            <a:off x="8037765" y="5432052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838775D-0135-40FF-BD08-C1FB62E851CB}"/>
              </a:ext>
            </a:extLst>
          </p:cNvPr>
          <p:cNvSpPr/>
          <p:nvPr/>
        </p:nvSpPr>
        <p:spPr>
          <a:xfrm>
            <a:off x="8370741" y="5437837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C0190A5-784E-4155-BB5B-182C12FDA33D}"/>
              </a:ext>
            </a:extLst>
          </p:cNvPr>
          <p:cNvSpPr/>
          <p:nvPr/>
        </p:nvSpPr>
        <p:spPr>
          <a:xfrm>
            <a:off x="6372890" y="5822505"/>
            <a:ext cx="274320" cy="2743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3799A6EB-FD23-4B33-82F0-292D0F59A93C}"/>
              </a:ext>
            </a:extLst>
          </p:cNvPr>
          <p:cNvSpPr/>
          <p:nvPr/>
        </p:nvSpPr>
        <p:spPr>
          <a:xfrm>
            <a:off x="6705865" y="5817849"/>
            <a:ext cx="274320" cy="2743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E5640E7-2090-4931-8AB4-A499CDA4FAC1}"/>
              </a:ext>
            </a:extLst>
          </p:cNvPr>
          <p:cNvSpPr/>
          <p:nvPr/>
        </p:nvSpPr>
        <p:spPr>
          <a:xfrm>
            <a:off x="7038840" y="5822505"/>
            <a:ext cx="274320" cy="2743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2012172-E447-43E9-8425-CA9E434B753E}"/>
              </a:ext>
            </a:extLst>
          </p:cNvPr>
          <p:cNvSpPr/>
          <p:nvPr/>
        </p:nvSpPr>
        <p:spPr>
          <a:xfrm>
            <a:off x="7371815" y="5817849"/>
            <a:ext cx="274320" cy="2743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C9D3EFD-3B10-44B3-B74A-4B9E86EE5578}"/>
              </a:ext>
            </a:extLst>
          </p:cNvPr>
          <p:cNvSpPr/>
          <p:nvPr/>
        </p:nvSpPr>
        <p:spPr>
          <a:xfrm>
            <a:off x="7704790" y="5817849"/>
            <a:ext cx="274320" cy="2743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DF9E41B-6DA1-4596-ABDF-836718B9AE08}"/>
              </a:ext>
            </a:extLst>
          </p:cNvPr>
          <p:cNvSpPr/>
          <p:nvPr/>
        </p:nvSpPr>
        <p:spPr>
          <a:xfrm>
            <a:off x="8037765" y="5817849"/>
            <a:ext cx="274320" cy="2743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FB578A7-9C4A-46BD-9BE8-827A89D0B1A5}"/>
              </a:ext>
            </a:extLst>
          </p:cNvPr>
          <p:cNvSpPr/>
          <p:nvPr/>
        </p:nvSpPr>
        <p:spPr>
          <a:xfrm>
            <a:off x="8370741" y="5823634"/>
            <a:ext cx="274320" cy="2743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1F7ED89-9017-411A-A820-68102C2EFECB}"/>
              </a:ext>
            </a:extLst>
          </p:cNvPr>
          <p:cNvSpPr/>
          <p:nvPr/>
        </p:nvSpPr>
        <p:spPr>
          <a:xfrm>
            <a:off x="1265186" y="5828290"/>
            <a:ext cx="274320" cy="27432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06A123-22B9-48EF-8FF9-C540496BAEE9}"/>
              </a:ext>
            </a:extLst>
          </p:cNvPr>
          <p:cNvSpPr/>
          <p:nvPr/>
        </p:nvSpPr>
        <p:spPr>
          <a:xfrm>
            <a:off x="1598161" y="5823634"/>
            <a:ext cx="274320" cy="27432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E4F4C3-8967-4C97-BC50-813AF826097C}"/>
              </a:ext>
            </a:extLst>
          </p:cNvPr>
          <p:cNvSpPr/>
          <p:nvPr/>
        </p:nvSpPr>
        <p:spPr>
          <a:xfrm>
            <a:off x="1931136" y="5828290"/>
            <a:ext cx="274320" cy="27432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C5F2B20-52F4-4756-9C35-830AA37A2878}"/>
              </a:ext>
            </a:extLst>
          </p:cNvPr>
          <p:cNvSpPr/>
          <p:nvPr/>
        </p:nvSpPr>
        <p:spPr>
          <a:xfrm>
            <a:off x="2264111" y="5823634"/>
            <a:ext cx="274320" cy="27432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DB61DBD-94E2-4AB1-A913-25198FE381A7}"/>
              </a:ext>
            </a:extLst>
          </p:cNvPr>
          <p:cNvSpPr/>
          <p:nvPr/>
        </p:nvSpPr>
        <p:spPr>
          <a:xfrm>
            <a:off x="2597086" y="5823634"/>
            <a:ext cx="274320" cy="27432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D0522F4-7488-4684-B9FC-4DE82192F456}"/>
              </a:ext>
            </a:extLst>
          </p:cNvPr>
          <p:cNvSpPr/>
          <p:nvPr/>
        </p:nvSpPr>
        <p:spPr>
          <a:xfrm>
            <a:off x="2930061" y="5823634"/>
            <a:ext cx="274320" cy="27432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8FFF699-A7A4-4F3D-AD79-B9F111FD758D}"/>
              </a:ext>
            </a:extLst>
          </p:cNvPr>
          <p:cNvSpPr/>
          <p:nvPr/>
        </p:nvSpPr>
        <p:spPr>
          <a:xfrm>
            <a:off x="3263037" y="5829419"/>
            <a:ext cx="274320" cy="27432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D396A6C-895E-493C-9D57-A1DA8DC9E2D4}"/>
              </a:ext>
            </a:extLst>
          </p:cNvPr>
          <p:cNvSpPr/>
          <p:nvPr/>
        </p:nvSpPr>
        <p:spPr>
          <a:xfrm>
            <a:off x="1264950" y="6172177"/>
            <a:ext cx="274320" cy="27432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4F68B39-E937-464C-B980-3A7A0168E618}"/>
              </a:ext>
            </a:extLst>
          </p:cNvPr>
          <p:cNvSpPr/>
          <p:nvPr/>
        </p:nvSpPr>
        <p:spPr>
          <a:xfrm>
            <a:off x="1597925" y="6167521"/>
            <a:ext cx="274320" cy="27432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9DFE7A7-F95C-4D30-B55B-46EE0096EBC2}"/>
              </a:ext>
            </a:extLst>
          </p:cNvPr>
          <p:cNvSpPr/>
          <p:nvPr/>
        </p:nvSpPr>
        <p:spPr>
          <a:xfrm>
            <a:off x="1930900" y="6172177"/>
            <a:ext cx="274320" cy="27432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6A60BF5-2649-4C7E-B6F6-BD64A6375916}"/>
              </a:ext>
            </a:extLst>
          </p:cNvPr>
          <p:cNvSpPr/>
          <p:nvPr/>
        </p:nvSpPr>
        <p:spPr>
          <a:xfrm>
            <a:off x="2263875" y="6167521"/>
            <a:ext cx="274320" cy="27432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075BA75-DE5B-4354-955A-CEC5350A8619}"/>
              </a:ext>
            </a:extLst>
          </p:cNvPr>
          <p:cNvSpPr/>
          <p:nvPr/>
        </p:nvSpPr>
        <p:spPr>
          <a:xfrm>
            <a:off x="2596850" y="6167521"/>
            <a:ext cx="274320" cy="27432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EE0D725-24B8-4000-9511-A89504A803C9}"/>
              </a:ext>
            </a:extLst>
          </p:cNvPr>
          <p:cNvSpPr/>
          <p:nvPr/>
        </p:nvSpPr>
        <p:spPr>
          <a:xfrm>
            <a:off x="2929825" y="6167521"/>
            <a:ext cx="274320" cy="27432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6A2E54B-E0B6-4331-923D-1FDB20E0A0AB}"/>
              </a:ext>
            </a:extLst>
          </p:cNvPr>
          <p:cNvSpPr/>
          <p:nvPr/>
        </p:nvSpPr>
        <p:spPr>
          <a:xfrm>
            <a:off x="3262801" y="6173306"/>
            <a:ext cx="274320" cy="274320"/>
          </a:xfrm>
          <a:prstGeom prst="ellips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324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Session 4 – [insert date]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55894"/>
            <a:ext cx="2094429" cy="2760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1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view Presentation Theme">
      <a:dk1>
        <a:srgbClr val="2F2B20"/>
      </a:dk1>
      <a:lt1>
        <a:srgbClr val="FFFFFF"/>
      </a:lt1>
      <a:dk2>
        <a:srgbClr val="2C3C4D"/>
      </a:dk2>
      <a:lt2>
        <a:srgbClr val="78785D"/>
      </a:lt2>
      <a:accent1>
        <a:srgbClr val="B3A05F"/>
      </a:accent1>
      <a:accent2>
        <a:srgbClr val="5B9687"/>
      </a:accent2>
      <a:accent3>
        <a:srgbClr val="003F70"/>
      </a:accent3>
      <a:accent4>
        <a:srgbClr val="95A39D"/>
      </a:accent4>
      <a:accent5>
        <a:srgbClr val="2C3C4D"/>
      </a:accent5>
      <a:accent6>
        <a:srgbClr val="B1A089"/>
      </a:accent6>
      <a:hlink>
        <a:srgbClr val="D25814"/>
      </a:hlink>
      <a:folHlink>
        <a:srgbClr val="849A0A"/>
      </a:folHlink>
    </a:clrScheme>
    <a:fontScheme name="Clarion Standard Theme">
      <a:majorFont>
        <a:latin typeface="Candar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8552</TotalTime>
  <Words>239</Words>
  <Application>Microsoft Office PowerPoint</Application>
  <PresentationFormat>On-screen Show (4:3)</PresentationFormat>
  <Paragraphs>74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Candara</vt:lpstr>
      <vt:lpstr>Calibri</vt:lpstr>
      <vt:lpstr>Arial</vt:lpstr>
      <vt:lpstr>Corbel</vt:lpstr>
      <vt:lpstr>Bradley Hand ITC</vt:lpstr>
      <vt:lpstr>Office Theme</vt:lpstr>
      <vt:lpstr>PowerPoint Presentation</vt:lpstr>
      <vt:lpstr>Meeting Overview</vt:lpstr>
      <vt:lpstr>Where Are We Now?</vt:lpstr>
      <vt:lpstr>The Planning for Hazards Workbook</vt:lpstr>
      <vt:lpstr>Discuss Draft Assessment Memo</vt:lpstr>
      <vt:lpstr>Planning Tool Profiles (from the Guide)</vt:lpstr>
      <vt:lpstr>Land Use Tool Prioritization Exercise</vt:lpstr>
      <vt:lpstr>PowerPoint Presentation</vt:lpstr>
      <vt:lpstr>Next Steps</vt:lpstr>
      <vt:lpstr>PowerPoint Presentation</vt:lpstr>
    </vt:vector>
  </TitlesOfParts>
  <Company>Clarion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 Wafaie</dc:creator>
  <cp:lastModifiedBy>Tareq Wafaie</cp:lastModifiedBy>
  <cp:revision>661</cp:revision>
  <cp:lastPrinted>2017-08-23T20:20:23Z</cp:lastPrinted>
  <dcterms:created xsi:type="dcterms:W3CDTF">2013-07-03T15:41:10Z</dcterms:created>
  <dcterms:modified xsi:type="dcterms:W3CDTF">2019-06-12T16:48:30Z</dcterms:modified>
</cp:coreProperties>
</file>